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24744"/>
            <a:ext cx="7344816" cy="338437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 Моральный выбор. Свобода выбора и ответственность, их взаимосвязь. Что значит быть ответственным.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512168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Подготовила учитель истории и обществознания: </a:t>
            </a:r>
          </a:p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Зуева Светлана Борисовна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9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340768"/>
            <a:ext cx="7772400" cy="439248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Мораль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- принятые в обществе представления о хорошем и плохом, правильном и неправильном, добре и зле, а также совокупность норм поведения, вытекающих из </a:t>
            </a:r>
            <a:r>
              <a:rPr lang="ru-RU" sz="3200" dirty="0"/>
              <a:t>этих представлений.</a:t>
            </a:r>
          </a:p>
        </p:txBody>
      </p:sp>
    </p:spTree>
    <p:extLst>
      <p:ext uri="{BB962C8B-B14F-4D97-AF65-F5344CB8AC3E}">
        <p14:creationId xmlns:p14="http://schemas.microsoft.com/office/powerpoint/2010/main" val="131322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488832" cy="4680520"/>
          </a:xfrm>
        </p:spPr>
        <p:txBody>
          <a:bodyPr>
            <a:noAutofit/>
          </a:bodyPr>
          <a:lstStyle/>
          <a:p>
            <a:pPr indent="180340" algn="l"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  <a:latin typeface="Times New Roman"/>
                <a:ea typeface="Calibri"/>
              </a:rPr>
              <a:t>Цель</a:t>
            </a:r>
            <a:r>
              <a:rPr lang="ru-RU" sz="3200" dirty="0" smtClean="0">
                <a:solidFill>
                  <a:srgbClr val="7030A0"/>
                </a:solidFill>
                <a:latin typeface="Times New Roman"/>
                <a:ea typeface="Calibri"/>
              </a:rPr>
              <a:t>: способствовать формированию </a:t>
            </a:r>
            <a:r>
              <a:rPr lang="ru-RU" sz="3200" dirty="0">
                <a:solidFill>
                  <a:srgbClr val="7030A0"/>
                </a:solidFill>
                <a:latin typeface="Times New Roman"/>
                <a:ea typeface="Calibri"/>
              </a:rPr>
              <a:t>умения анализировать жизненные ситуации, выстраивая алгоритм рассуждения на основе понятий обществоведческого курса моральный выбор, свобода, ответственность.</a:t>
            </a:r>
            <a:br>
              <a:rPr lang="ru-RU" sz="3200" dirty="0">
                <a:solidFill>
                  <a:srgbClr val="7030A0"/>
                </a:solidFill>
                <a:latin typeface="Times New Roman"/>
                <a:ea typeface="Calibri"/>
              </a:rPr>
            </a:br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1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283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«Каждый выбирает для себя».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для себя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Женщину, религию, дорогу.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Дьяволу служить или пророку –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для себя.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по себе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Слово для любви и для молитвы.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Шпагу для дуэли, меч для битвы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по себе.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по себе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Щит и латы. Посох и заплаты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Мера окончательной расплаты.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по себе.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Каждый выбирает для себя.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Выбираю тоже – как умею.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Ни к кому претензий не имею.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Каждый выбирает для себя.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284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vetlana\Desktop\12616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488831" cy="4896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18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vetlana\Desktop\img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056784" cy="4673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960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vetlana\Desktop\img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272808" cy="4601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23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28343"/>
            <a:ext cx="70567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dirty="0">
                <a:solidFill>
                  <a:srgbClr val="C00000"/>
                </a:solidFill>
                <a:latin typeface="Times New Roman"/>
                <a:ea typeface="Calibri"/>
              </a:rPr>
              <a:t>Восточная притча</a:t>
            </a: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>Давным-давно в старинном городе жил Мастер, окружённый учениками. Самый способный из них однажды задумался: «А есть ли вопрос, на который наш Мастер не смог бы дать ответа?» Он пошёл на цветущий луг, поймал самую красивую бабочку и спрятал её между ладонями. Бабочка цеплялась лапками за его руки, и ученику было щекотно. Улыбаясь, он подошёл к Мастеру и спросил:</a:t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>— Скажите, какая бабочка у меня в руках: живая или мёртвая?</a:t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>Он крепко держал бабочку в сомкнутых ладонях и был готов в любое мгновение сжать их ради своей истины. </a:t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>
                <a:solidFill>
                  <a:srgbClr val="C00000"/>
                </a:solidFill>
                <a:latin typeface="Times New Roman"/>
                <a:ea typeface="Calibri"/>
              </a:rPr>
              <a:t>Что ответил Мастер своему ученику?</a:t>
            </a:r>
            <a:endParaRPr lang="ru-RU" sz="2000" dirty="0">
              <a:solidFill>
                <a:srgbClr val="C00000"/>
              </a:solidFill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339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Svetlana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20079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595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7272808" cy="4680520"/>
          </a:xfrm>
        </p:spPr>
        <p:txBody>
          <a:bodyPr>
            <a:normAutofit fontScale="85000" lnSpcReduction="20000"/>
          </a:bodyPr>
          <a:lstStyle/>
          <a:p>
            <a:pPr indent="450215" algn="just">
              <a:spcAft>
                <a:spcPts val="0"/>
              </a:spcAft>
              <a:tabLst>
                <a:tab pos="2329815" algn="l"/>
              </a:tabLst>
            </a:pPr>
            <a:r>
              <a:rPr lang="ru-RU" sz="1600" b="1" i="1" dirty="0">
                <a:latin typeface="Times New Roman"/>
                <a:ea typeface="Calibri"/>
              </a:rPr>
              <a:t>Ситуация для анализа 1.</a:t>
            </a:r>
            <a:endParaRPr lang="ru-RU" sz="16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2329815" algn="l"/>
              </a:tabLst>
            </a:pPr>
            <a:r>
              <a:rPr lang="ru-RU" sz="1600" dirty="0">
                <a:latin typeface="Times New Roman"/>
                <a:ea typeface="Calibri"/>
              </a:rPr>
              <a:t>В выходной день ты с друзьями собираешься в поездку на концерт любимой группы. Ты долго ждал этого момента. Оплачены билеты. Заказан транспорт. Но накануне ты узнаешь, что у родителей изменен график работы, и тебе нужно побыть с престарелой больной бабушкой</a:t>
            </a:r>
            <a:r>
              <a:rPr lang="ru-RU" sz="1600" dirty="0" smtClean="0">
                <a:latin typeface="Times New Roman"/>
                <a:ea typeface="Calibri"/>
              </a:rPr>
              <a:t>.</a:t>
            </a:r>
          </a:p>
          <a:p>
            <a:pPr indent="450215" algn="just">
              <a:spcAft>
                <a:spcPts val="0"/>
              </a:spcAft>
              <a:tabLst>
                <a:tab pos="2329815" algn="l"/>
              </a:tabLst>
            </a:pPr>
            <a:r>
              <a:rPr lang="ru-RU" sz="1600" b="1" i="1" dirty="0">
                <a:latin typeface="Times New Roman"/>
                <a:ea typeface="Calibri"/>
              </a:rPr>
              <a:t>Ситуация для анализа 2.</a:t>
            </a:r>
            <a:endParaRPr lang="ru-RU" sz="11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2329815" algn="l"/>
              </a:tabLst>
            </a:pPr>
            <a:r>
              <a:rPr lang="ru-RU" sz="1600" dirty="0">
                <a:latin typeface="Times New Roman"/>
                <a:ea typeface="Calibri"/>
              </a:rPr>
              <a:t>Гуляя вечером по парку с друзьями, чьим мнением ты очень дорожишь, один из друзей предложил с целью позабавиться подрисовать краской из баллончика портреты на аллее героев. Все согласились. Как поступишь ты?</a:t>
            </a:r>
            <a:endParaRPr lang="ru-RU" sz="11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  <a:tabLst>
                <a:tab pos="2329815" algn="l"/>
              </a:tabLst>
            </a:pPr>
            <a:r>
              <a:rPr lang="ru-RU" sz="1600" b="1" i="1" dirty="0">
                <a:latin typeface="Times New Roman"/>
                <a:ea typeface="Calibri"/>
              </a:rPr>
              <a:t>Ситуация для анализа 3.</a:t>
            </a:r>
            <a:endParaRPr lang="ru-RU" sz="11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2329815" algn="l"/>
              </a:tabLst>
            </a:pPr>
            <a:r>
              <a:rPr lang="ru-RU" sz="1600" dirty="0">
                <a:latin typeface="Times New Roman"/>
                <a:ea typeface="Calibri"/>
              </a:rPr>
              <a:t>Команда вашего класса выступает на туристическом слете. Но во время соревнований один из участников команды повреждает ногу и не может продолжить дальнейшее участие. Физорг класса выбирает в качестве замены именно тебя. Но вы знаете, что впереди препятствие «Бревно над пропастью», а ты боишься высоты. Как ты поступишь в этой ситуации?</a:t>
            </a:r>
            <a:endParaRPr lang="ru-RU" sz="11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2329815" algn="l"/>
              </a:tabLst>
            </a:pPr>
            <a:endParaRPr lang="ru-RU" sz="16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874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087" y="1484784"/>
            <a:ext cx="666182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464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344816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52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80340" algn="just">
              <a:spcAft>
                <a:spcPts val="0"/>
              </a:spcAft>
            </a:pPr>
            <a:r>
              <a:rPr lang="ru-RU" sz="4400" dirty="0">
                <a:latin typeface="Times New Roman"/>
                <a:ea typeface="Times New Roman"/>
              </a:rPr>
              <a:t>«Сегодня я понял…» продолжите мысль</a:t>
            </a:r>
            <a:endParaRPr lang="ru-RU" sz="4400" dirty="0">
              <a:latin typeface="Times New Roman"/>
              <a:ea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972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71600" y="1196752"/>
            <a:ext cx="7056784" cy="4392488"/>
          </a:xfrm>
        </p:spPr>
        <p:txBody>
          <a:bodyPr/>
          <a:lstStyle/>
          <a:p>
            <a:pPr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/>
                <a:ea typeface="Calibri"/>
              </a:rPr>
              <a:t>Домашнее </a:t>
            </a:r>
            <a:r>
              <a:rPr lang="ru-RU" sz="3200" b="1" dirty="0">
                <a:latin typeface="Times New Roman"/>
                <a:ea typeface="Calibri"/>
              </a:rPr>
              <a:t>задание</a:t>
            </a:r>
            <a:endParaRPr lang="ru-RU" sz="3200" dirty="0">
              <a:latin typeface="Times New Roman"/>
              <a:ea typeface="Calibri"/>
            </a:endParaRPr>
          </a:p>
          <a:p>
            <a:pPr indent="180340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 </a:t>
            </a:r>
            <a:r>
              <a:rPr lang="ru-RU" sz="2400" b="1" dirty="0">
                <a:latin typeface="Times New Roman"/>
                <a:ea typeface="Calibri"/>
              </a:rPr>
              <a:t>Изучить § 7. </a:t>
            </a:r>
            <a:endParaRPr lang="ru-RU" sz="2400" dirty="0">
              <a:latin typeface="Times New Roman"/>
              <a:ea typeface="Calibri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 </a:t>
            </a:r>
            <a:r>
              <a:rPr lang="ru-RU" sz="2400" b="1" dirty="0">
                <a:latin typeface="Times New Roman"/>
                <a:ea typeface="Calibri"/>
              </a:rPr>
              <a:t>Найти пословицы, которые раскрывают смысл морали, свободы, ответственности. </a:t>
            </a:r>
            <a:endParaRPr lang="ru-RU" sz="2400" dirty="0">
              <a:latin typeface="Times New Roman"/>
              <a:ea typeface="Calibri"/>
            </a:endParaRPr>
          </a:p>
          <a:p>
            <a:pPr indent="180340" algn="just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 </a:t>
            </a:r>
            <a:r>
              <a:rPr lang="ru-RU" sz="2400" b="1" dirty="0">
                <a:latin typeface="Times New Roman"/>
                <a:ea typeface="Calibri"/>
              </a:rPr>
              <a:t>Написать сочинение на тему: «Свою судьбу мы строим сами</a:t>
            </a:r>
            <a:r>
              <a:rPr lang="ru-RU" b="1" dirty="0">
                <a:latin typeface="Times New Roman"/>
                <a:ea typeface="Calibri"/>
              </a:rPr>
              <a:t>»</a:t>
            </a:r>
            <a:endParaRPr lang="ru-RU" sz="2000" dirty="0">
              <a:latin typeface="Times New Roman"/>
              <a:ea typeface="Calibri"/>
            </a:endParaRPr>
          </a:p>
          <a:p>
            <a:pPr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572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25</TotalTime>
  <Words>372</Words>
  <Application>Microsoft Office PowerPoint</Application>
  <PresentationFormat>Экран (4:3)</PresentationFormat>
  <Paragraphs>34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Кутюр</vt:lpstr>
      <vt:lpstr>Тема урока: Моральный выбор. Свобода выбора и ответственность, их взаимосвязь. Что значит быть ответственным.</vt:lpstr>
      <vt:lpstr>Мораль - принятые в обществе представления о хорошем и плохом, правильном и неправильном, добре и зле, а также совокупность норм поведения, вытекающих из этих представлений.</vt:lpstr>
      <vt:lpstr>Цель: способствовать формированию умения анализировать жизненные ситуации, выстраивая алгоритм рассуждения на основе понятий обществоведческого курса моральный выбор, свобода, ответственность.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Моральный выбор. Свобода выбора и ответственность, их взаимосвязь. Что значит быть ответственным.</dc:title>
  <dc:creator>Svetlana</dc:creator>
  <cp:lastModifiedBy>Svetlana</cp:lastModifiedBy>
  <cp:revision>4</cp:revision>
  <dcterms:created xsi:type="dcterms:W3CDTF">2017-09-10T13:26:15Z</dcterms:created>
  <dcterms:modified xsi:type="dcterms:W3CDTF">2017-09-10T14:02:16Z</dcterms:modified>
</cp:coreProperties>
</file>